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245E9-D453-4BF6-81DE-D506E57EB44B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F924A-2B4E-43D5-83C5-E86268CBBF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3601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radom na tekstu, upoznati se s klimatskim obilježjima hladnog sjevera (jedan učenik čita naglas, ostali prate, a nakon toga zajednički odlučuju što će zapisati)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hr-HR" altLang="sr-Latn-RS" smtClean="0"/>
              <a:t>http://www.tportal.hr/vijesti/svijet/244246/U-Sibiru-izmjeren-71-stupanj-Celzija.html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6E7AFC2-2FF2-45F3-BDC1-08D1525A7A08}" type="slidenum">
              <a:rPr lang="hr-HR" altLang="sr-Latn-RS">
                <a:latin typeface="Calibri" panose="020F0502020204030204" pitchFamily="34" charset="0"/>
              </a:rPr>
              <a:pPr eaLnBrk="1" hangingPunct="1"/>
              <a:t>4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06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- klimatska obilježja sušne unutrašnjosti učenici će obraditi radom u parovima u vremenu od 5 min.  (pročitati tekst, izdvojiti važne bilješke koje će zapisati), a potom slijedi analiza zapisanog i diskusija 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00F72D7-E6A7-4EE3-9632-78E41E6D72B8}" type="slidenum">
              <a:rPr lang="hr-HR" altLang="sr-Latn-RS">
                <a:latin typeface="Calibri" panose="020F0502020204030204" pitchFamily="34" charset="0"/>
              </a:rPr>
              <a:pPr eaLnBrk="1" hangingPunct="1"/>
              <a:t>6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29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 smtClean="0"/>
              <a:t>- tekst u udžbeniku </a:t>
            </a:r>
            <a:r>
              <a:rPr lang="hr-HR" altLang="sr-Latn-RS" i="1" smtClean="0"/>
              <a:t>Topla primorja</a:t>
            </a:r>
            <a:r>
              <a:rPr lang="hr-HR" altLang="sr-Latn-RS" smtClean="0"/>
              <a:t> obradit će svaki učenik samostalno u vremenu od 7 min. (pročitati tekst i napraviti važne bilješke), a potom će nekoliko učenika pročitati što su zapisali i uslijedit će razgovor o izdvojenim bilješkama</a:t>
            </a:r>
          </a:p>
          <a:p>
            <a:pPr eaLnBrk="1" hangingPunct="1"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54FAA4C-8322-4BE1-AD1D-67B2883783AA}" type="slidenum">
              <a:rPr lang="hr-HR" altLang="sr-Latn-RS">
                <a:latin typeface="Calibri" panose="020F0502020204030204" pitchFamily="34" charset="0"/>
              </a:rPr>
              <a:pPr eaLnBrk="1" hangingPunct="1"/>
              <a:t>8</a:t>
            </a:fld>
            <a:endParaRPr lang="hr-HR" altLang="sr-Latn-R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4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4529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873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79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0230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7235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86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1822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007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6953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1176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5459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42D42-A184-49E4-8DE3-A4631AA2BB23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AF3E-9245-429C-909E-F8EBF8BAC3E6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8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889421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 smtClean="0"/>
              <a:t>Klimatska obilježja Azije</a:t>
            </a:r>
            <a:endParaRPr lang="hr-HR" sz="44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514" y="1927527"/>
            <a:ext cx="7637417" cy="158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9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338" y="179704"/>
            <a:ext cx="5721323" cy="585533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933651" y="6289286"/>
            <a:ext cx="3830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i="0" dirty="0" smtClean="0">
                <a:solidFill>
                  <a:srgbClr val="383838"/>
                </a:solidFill>
                <a:effectLst/>
                <a:latin typeface="Nunito"/>
              </a:rPr>
              <a:t>Godišnja količina padalina u Aziji</a:t>
            </a:r>
            <a:endParaRPr lang="pl-PL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333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992" y="273685"/>
            <a:ext cx="11107884" cy="62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981200" y="1285875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hr-HR" altLang="sr-Latn-RS" sz="1600"/>
              <a:t>Slike prikazuju 3 klimatska dijagrama. Od ponuđenih vrsta klima i biljnih zajednica pridružite klimatskom dijagramu klimu koju prikazuje i biljnu zajednicu navedene klime.</a:t>
            </a:r>
            <a:br>
              <a:rPr lang="hr-HR" altLang="sr-Latn-RS" sz="1600"/>
            </a:br>
            <a:r>
              <a:rPr lang="hr-HR" altLang="sr-Latn-RS" sz="1600"/>
              <a:t>Vrste klima: klima tundre, snježno-šumska, sinijska, pustinjska, sredozemna, umjereno topla, stepska, savanska, prašumska.</a:t>
            </a:r>
            <a:br>
              <a:rPr lang="hr-HR" altLang="sr-Latn-RS" sz="1600"/>
            </a:br>
            <a:r>
              <a:rPr lang="hr-HR" altLang="sr-Latn-RS" sz="1600"/>
              <a:t>Biljne zajednice: tundra, tajga, stepa, savana, listopadna šuma, tropska kišna šuma.</a:t>
            </a:r>
            <a:br>
              <a:rPr lang="hr-HR" altLang="sr-Latn-RS" sz="1600"/>
            </a:br>
            <a:endParaRPr lang="hr-HR" altLang="sr-Latn-RS" sz="160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462214"/>
            <a:ext cx="1722438" cy="31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41626" y="2411413"/>
            <a:ext cx="78581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189" y="2655889"/>
            <a:ext cx="20907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/>
          <a:stretch>
            <a:fillRect/>
          </a:stretch>
        </p:blipFill>
        <p:spPr bwMode="auto">
          <a:xfrm>
            <a:off x="7869238" y="2643189"/>
            <a:ext cx="20129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0251" y="2571750"/>
            <a:ext cx="785813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0" name="Rectangle 9"/>
          <p:cNvSpPr/>
          <p:nvPr/>
        </p:nvSpPr>
        <p:spPr>
          <a:xfrm>
            <a:off x="8739188" y="2571750"/>
            <a:ext cx="857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cxnSp>
        <p:nvCxnSpPr>
          <p:cNvPr id="12" name="Straight Connector 11"/>
          <p:cNvCxnSpPr/>
          <p:nvPr/>
        </p:nvCxnSpPr>
        <p:spPr>
          <a:xfrm>
            <a:off x="2166939" y="6072189"/>
            <a:ext cx="1857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166939" y="6499225"/>
            <a:ext cx="1857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53001" y="6072189"/>
            <a:ext cx="1857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953001" y="6499225"/>
            <a:ext cx="1857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10501" y="6072189"/>
            <a:ext cx="185737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10501" y="6499225"/>
            <a:ext cx="185737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238375" y="5715000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>
                <a:latin typeface="Calibri" panose="020F0502020204030204" pitchFamily="34" charset="0"/>
              </a:rPr>
              <a:t>Snježno-šumska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056188" y="5715000"/>
            <a:ext cx="1657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>
                <a:latin typeface="Calibri" panose="020F0502020204030204" pitchFamily="34" charset="0"/>
              </a:rPr>
              <a:t>Umjereno topla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8196263" y="5715000"/>
            <a:ext cx="1185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>
                <a:latin typeface="Calibri" panose="020F0502020204030204" pitchFamily="34" charset="0"/>
              </a:rPr>
              <a:t>Prašumska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595564" y="6130925"/>
            <a:ext cx="712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>
                <a:latin typeface="Calibri" panose="020F0502020204030204" pitchFamily="34" charset="0"/>
              </a:rPr>
              <a:t>Tajga 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024438" y="6143625"/>
            <a:ext cx="1765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>
                <a:latin typeface="Calibri" panose="020F0502020204030204" pitchFamily="34" charset="0"/>
              </a:rPr>
              <a:t>Listopadna šuma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881938" y="6143625"/>
            <a:ext cx="199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r-HR" altLang="sr-Latn-RS">
                <a:latin typeface="Calibri" panose="020F0502020204030204" pitchFamily="34" charset="0"/>
              </a:rPr>
              <a:t>Tropska kišna šuma</a:t>
            </a:r>
          </a:p>
        </p:txBody>
      </p:sp>
    </p:spTree>
    <p:extLst>
      <p:ext uri="{BB962C8B-B14F-4D97-AF65-F5344CB8AC3E}">
        <p14:creationId xmlns:p14="http://schemas.microsoft.com/office/powerpoint/2010/main" val="118460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44" y="1174750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Na odgovarajuće mjesto upišite oznake za visoki i niski tlak</a:t>
            </a:r>
            <a:endParaRPr lang="hr-HR" dirty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00313"/>
            <a:ext cx="88820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595814" y="3000375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" name="Oval 6"/>
          <p:cNvSpPr/>
          <p:nvPr/>
        </p:nvSpPr>
        <p:spPr>
          <a:xfrm>
            <a:off x="1809751" y="5786438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Oval 7"/>
          <p:cNvSpPr/>
          <p:nvPr/>
        </p:nvSpPr>
        <p:spPr>
          <a:xfrm>
            <a:off x="8096251" y="3286125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9" name="Oval 8"/>
          <p:cNvSpPr/>
          <p:nvPr/>
        </p:nvSpPr>
        <p:spPr>
          <a:xfrm>
            <a:off x="6310314" y="5786438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63246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017589"/>
            <a:ext cx="531495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981201" y="2420939"/>
            <a:ext cx="3114675" cy="3705225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Uz pomoć karte, imenuj hladne pustinje u unutrašnjosti Azije</a:t>
            </a:r>
          </a:p>
        </p:txBody>
      </p:sp>
      <p:sp>
        <p:nvSpPr>
          <p:cNvPr id="4" name="TextBox 3"/>
          <p:cNvSpPr txBox="1"/>
          <p:nvPr/>
        </p:nvSpPr>
        <p:spPr>
          <a:xfrm rot="224200">
            <a:off x="6604000" y="3309938"/>
            <a:ext cx="749300" cy="277812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Karakum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81814" y="3143251"/>
            <a:ext cx="725487" cy="276225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Kizilkum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751" y="3357563"/>
            <a:ext cx="625475" cy="461962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Takla </a:t>
            </a:r>
          </a:p>
          <a:p>
            <a:pPr>
              <a:defRPr/>
            </a:pPr>
            <a:r>
              <a:rPr lang="hr-H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Makan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6313" y="3214689"/>
            <a:ext cx="487362" cy="276225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hr-HR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Gobi</a:t>
            </a:r>
            <a:endParaRPr lang="hr-HR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24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Što prikazuje fotografija?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pic>
        <p:nvPicPr>
          <p:cNvPr id="16388" name="Picture 6" descr="161_Vadi_Doan_(9).jpg (2272×170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428875"/>
            <a:ext cx="5572125" cy="417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10438" y="5786439"/>
            <a:ext cx="2171700" cy="43338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Vadi</a:t>
            </a:r>
          </a:p>
        </p:txBody>
      </p:sp>
    </p:spTree>
    <p:extLst>
      <p:ext uri="{BB962C8B-B14F-4D97-AF65-F5344CB8AC3E}">
        <p14:creationId xmlns:p14="http://schemas.microsoft.com/office/powerpoint/2010/main" val="171740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341540" y="1308101"/>
            <a:ext cx="8929688" cy="11430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 fontScale="90000" lnSpcReduction="20000"/>
          </a:bodyPr>
          <a:lstStyle/>
          <a:p>
            <a:pPr>
              <a:defRPr/>
            </a:pPr>
            <a:r>
              <a:rPr lang="hr-HR" sz="4400" b="1" dirty="0">
                <a:latin typeface="+mj-lt"/>
                <a:ea typeface="+mj-ea"/>
                <a:cs typeface="+mj-cs"/>
              </a:rPr>
              <a:t>Klima</a:t>
            </a:r>
            <a:r>
              <a:rPr lang="hr-HR" sz="4400" dirty="0">
                <a:latin typeface="+mj-lt"/>
                <a:ea typeface="+mj-ea"/>
                <a:cs typeface="+mj-cs"/>
              </a:rPr>
              <a:t> – prosječno stanje atmosfere nad nekim mjestom</a:t>
            </a:r>
            <a:endParaRPr lang="hr-HR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10" name="Pravokutnik 9"/>
          <p:cNvSpPr/>
          <p:nvPr/>
        </p:nvSpPr>
        <p:spPr>
          <a:xfrm>
            <a:off x="200861" y="2539336"/>
            <a:ext cx="6156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dirty="0" smtClean="0"/>
              <a:t>Čimbenici koji utječu na klimu Azije:</a:t>
            </a:r>
            <a:endParaRPr lang="hr-HR" sz="320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41540" y="3210080"/>
            <a:ext cx="5057774" cy="40719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/>
              <a:t>Udaljenost od ekvatora</a:t>
            </a:r>
          </a:p>
          <a:p>
            <a:pPr>
              <a:defRPr/>
            </a:pPr>
            <a:r>
              <a:rPr lang="hr-HR" dirty="0"/>
              <a:t>Raspodjela kopna i mora </a:t>
            </a:r>
            <a:r>
              <a:rPr lang="hr-HR" dirty="0">
                <a:sym typeface="Wingdings" pitchFamily="2" charset="2"/>
              </a:rPr>
              <a:t> </a:t>
            </a:r>
            <a:r>
              <a:rPr lang="hr-HR" b="1" dirty="0" err="1">
                <a:sym typeface="Wingdings" pitchFamily="2" charset="2"/>
              </a:rPr>
              <a:t>kontinentalnost</a:t>
            </a:r>
            <a:r>
              <a:rPr lang="hr-HR" b="1" dirty="0">
                <a:sym typeface="Wingdings" pitchFamily="2" charset="2"/>
              </a:rPr>
              <a:t>, </a:t>
            </a:r>
            <a:r>
              <a:rPr lang="hr-HR" b="1" dirty="0" err="1" smtClean="0">
                <a:sym typeface="Wingdings" pitchFamily="2" charset="2"/>
              </a:rPr>
              <a:t>maritimnost</a:t>
            </a:r>
            <a:endParaRPr lang="hr-HR" b="1" dirty="0" smtClean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ym typeface="Wingdings" pitchFamily="2" charset="2"/>
              </a:rPr>
              <a:t>Pružanje visokih planina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hr-HR" dirty="0" smtClean="0">
                <a:sym typeface="Wingdings" pitchFamily="2" charset="2"/>
              </a:rPr>
              <a:t>Obilježja prevladavajućih vjetrova</a:t>
            </a:r>
            <a:endParaRPr lang="hr-HR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267" y="3300548"/>
            <a:ext cx="6591090" cy="3279841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267" y="3300548"/>
            <a:ext cx="6620310" cy="1653951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229" y="4513650"/>
            <a:ext cx="6565399" cy="853636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347" y="3705812"/>
            <a:ext cx="6592855" cy="807838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1502" y="3277497"/>
            <a:ext cx="6591090" cy="439706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202" y="3763692"/>
            <a:ext cx="2030144" cy="2182557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725309" y="3302996"/>
            <a:ext cx="3311600" cy="3260602"/>
          </a:xfrm>
          <a:prstGeom prst="rect">
            <a:avLst/>
          </a:prstGeom>
        </p:spPr>
      </p:pic>
      <p:pic>
        <p:nvPicPr>
          <p:cNvPr id="20" name="Slika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75682" y="1879601"/>
            <a:ext cx="4686299" cy="4949492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2009" y="2056765"/>
            <a:ext cx="5310076" cy="4523624"/>
          </a:xfrm>
          <a:prstGeom prst="rect">
            <a:avLst/>
          </a:prstGeom>
        </p:spPr>
      </p:pic>
      <p:sp>
        <p:nvSpPr>
          <p:cNvPr id="22" name="Strelica udesno 21"/>
          <p:cNvSpPr/>
          <p:nvPr/>
        </p:nvSpPr>
        <p:spPr>
          <a:xfrm rot="958097">
            <a:off x="6327384" y="4266723"/>
            <a:ext cx="4233672" cy="7406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370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uiExpand="1" build="p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892084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sz="3200" dirty="0" smtClean="0"/>
              <a:t>Rasprostranjenost glavnih tipova klime</a:t>
            </a:r>
            <a:endParaRPr lang="hr-HR" sz="3200" dirty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hr-HR" altLang="sr-Latn-RS" smtClean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700" y="1653963"/>
            <a:ext cx="4592140" cy="520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4" y="1071564"/>
            <a:ext cx="50006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600456" y="873126"/>
            <a:ext cx="10515600" cy="1325563"/>
          </a:xfrm>
        </p:spPr>
        <p:txBody>
          <a:bodyPr/>
          <a:lstStyle/>
          <a:p>
            <a:pPr algn="l" eaLnBrk="1" hangingPunct="1"/>
            <a:r>
              <a:rPr lang="hr-HR" altLang="sr-Latn-RS" b="1" dirty="0" smtClean="0"/>
              <a:t>Hladni sjever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143126"/>
            <a:ext cx="3400425" cy="4429125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Obale Arktičkog oceana – klima tundre</a:t>
            </a:r>
          </a:p>
          <a:p>
            <a:pPr eaLnBrk="1" hangingPunct="1"/>
            <a:r>
              <a:rPr lang="hr-HR" altLang="sr-Latn-RS" smtClean="0"/>
              <a:t>Sibir – snježno-šumska klima </a:t>
            </a:r>
            <a:r>
              <a:rPr lang="hr-HR" altLang="sr-Latn-RS" smtClean="0">
                <a:sym typeface="Wingdings" panose="05000000000000000000" pitchFamily="2" charset="2"/>
              </a:rPr>
              <a:t> tajga</a:t>
            </a:r>
            <a:endParaRPr lang="hr-HR" altLang="sr-Latn-RS" smtClean="0"/>
          </a:p>
        </p:txBody>
      </p:sp>
      <p:sp>
        <p:nvSpPr>
          <p:cNvPr id="5" name="Rectangle 4"/>
          <p:cNvSpPr/>
          <p:nvPr/>
        </p:nvSpPr>
        <p:spPr>
          <a:xfrm>
            <a:off x="5524500" y="1143000"/>
            <a:ext cx="4929188" cy="1214438"/>
          </a:xfrm>
          <a:prstGeom prst="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3" y="2286001"/>
            <a:ext cx="22669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8539164" y="1785939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1" name="Line Callout 1 10"/>
          <p:cNvSpPr/>
          <p:nvPr/>
        </p:nvSpPr>
        <p:spPr>
          <a:xfrm>
            <a:off x="4595813" y="2571750"/>
            <a:ext cx="1928812" cy="928688"/>
          </a:xfrm>
          <a:prstGeom prst="borderCallout1">
            <a:avLst>
              <a:gd name="adj1" fmla="val 20782"/>
              <a:gd name="adj2" fmla="val -56"/>
              <a:gd name="adj3" fmla="val 112500"/>
              <a:gd name="adj4" fmla="val -38333"/>
            </a:avLst>
          </a:prstGeom>
          <a:solidFill>
            <a:srgbClr val="F4C3B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Velike temperaturne amplitude</a:t>
            </a:r>
          </a:p>
        </p:txBody>
      </p:sp>
      <p:sp>
        <p:nvSpPr>
          <p:cNvPr id="12" name="Line Callout 1 11"/>
          <p:cNvSpPr/>
          <p:nvPr/>
        </p:nvSpPr>
        <p:spPr>
          <a:xfrm>
            <a:off x="4381501" y="4000500"/>
            <a:ext cx="1928813" cy="928688"/>
          </a:xfrm>
          <a:prstGeom prst="borderCallout1">
            <a:avLst>
              <a:gd name="adj1" fmla="val 20782"/>
              <a:gd name="adj2" fmla="val -56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Malo padalina, u toplom dijelu godine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063" y="2571751"/>
            <a:ext cx="5394982" cy="40378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0105" y="2555876"/>
            <a:ext cx="5660898" cy="35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allAtOnce"/>
      <p:bldP spid="5" grpId="0" animBg="1"/>
      <p:bldP spid="5" grpId="1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7801" y="1690688"/>
            <a:ext cx="6450206" cy="4248289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251577" y="1261869"/>
            <a:ext cx="512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Najhladniji dio Sibira je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Istočnosibirsko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gorje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6" name="Pravokutnik 5"/>
          <p:cNvSpPr/>
          <p:nvPr/>
        </p:nvSpPr>
        <p:spPr>
          <a:xfrm>
            <a:off x="2846832" y="6123355"/>
            <a:ext cx="6754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Naziv </a:t>
            </a:r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Sibir 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dolazi iz tatarskog jezika i znači </a:t>
            </a:r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uspavana zemlja</a:t>
            </a:r>
            <a:r>
              <a:rPr lang="hr-HR" b="0" i="0" dirty="0" smtClean="0">
                <a:solidFill>
                  <a:srgbClr val="262626"/>
                </a:solidFill>
                <a:effectLst/>
                <a:latin typeface="Nunito"/>
              </a:rPr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16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1071564"/>
            <a:ext cx="50006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562" y="1269206"/>
            <a:ext cx="11755437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Sušna </a:t>
            </a:r>
            <a:br>
              <a:rPr lang="hr-HR" dirty="0" smtClean="0"/>
            </a:br>
            <a:r>
              <a:rPr lang="hr-HR" dirty="0" smtClean="0"/>
              <a:t>unutrašnjost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314" y="2420938"/>
            <a:ext cx="3857625" cy="41513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hr-HR" altLang="sr-Latn-RS" smtClean="0"/>
              <a:t>Unutrašnjost, JZ Azija</a:t>
            </a:r>
          </a:p>
          <a:p>
            <a:pPr eaLnBrk="1" hangingPunct="1"/>
            <a:r>
              <a:rPr lang="hr-HR" altLang="sr-Latn-RS" b="1" smtClean="0"/>
              <a:t>Nedostatak padalina</a:t>
            </a:r>
          </a:p>
          <a:p>
            <a:pPr eaLnBrk="1" hangingPunct="1"/>
            <a:r>
              <a:rPr lang="hr-HR" altLang="sr-Latn-RS" smtClean="0"/>
              <a:t>Suhe klime </a:t>
            </a:r>
            <a:r>
              <a:rPr lang="hr-HR" altLang="sr-Latn-RS" smtClean="0">
                <a:sym typeface="Wingdings" panose="05000000000000000000" pitchFamily="2" charset="2"/>
              </a:rPr>
              <a:t> pustinjska, stepska</a:t>
            </a:r>
            <a:endParaRPr lang="hr-HR" altLang="sr-Latn-RS" smtClean="0"/>
          </a:p>
        </p:txBody>
      </p:sp>
      <p:sp>
        <p:nvSpPr>
          <p:cNvPr id="5" name="Line Callout 1 4"/>
          <p:cNvSpPr/>
          <p:nvPr/>
        </p:nvSpPr>
        <p:spPr>
          <a:xfrm>
            <a:off x="1666875" y="1143001"/>
            <a:ext cx="1500188" cy="1928813"/>
          </a:xfrm>
          <a:prstGeom prst="borderCallout1">
            <a:avLst>
              <a:gd name="adj1" fmla="val 22136"/>
              <a:gd name="adj2" fmla="val 99059"/>
              <a:gd name="adj3" fmla="val 118520"/>
              <a:gd name="adj4" fmla="val 178385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JZ Azija – </a:t>
            </a:r>
            <a:r>
              <a:rPr lang="hr-HR" b="1" dirty="0">
                <a:solidFill>
                  <a:schemeClr val="tx1"/>
                </a:solidFill>
              </a:rPr>
              <a:t>vruće pustinje 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Nema vjetrova koji bi donosili vlagu s mora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9024939" y="1143001"/>
            <a:ext cx="1500187" cy="2143125"/>
          </a:xfrm>
          <a:prstGeom prst="borderCallout1">
            <a:avLst>
              <a:gd name="adj1" fmla="val 27403"/>
              <a:gd name="adj2" fmla="val 2310"/>
              <a:gd name="adj3" fmla="val 81122"/>
              <a:gd name="adj4" fmla="val -185392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Unutrašnjost – </a:t>
            </a:r>
            <a:r>
              <a:rPr lang="hr-HR" b="1" dirty="0">
                <a:solidFill>
                  <a:schemeClr val="tx1"/>
                </a:solidFill>
              </a:rPr>
              <a:t>hladne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b="1" dirty="0">
                <a:solidFill>
                  <a:schemeClr val="tx1"/>
                </a:solidFill>
              </a:rPr>
              <a:t>pustinje</a:t>
            </a:r>
            <a:r>
              <a:rPr lang="hr-HR" dirty="0">
                <a:solidFill>
                  <a:schemeClr val="tx1"/>
                </a:solidFill>
              </a:rPr>
              <a:t> i </a:t>
            </a:r>
            <a:r>
              <a:rPr lang="hr-HR" b="1" dirty="0">
                <a:solidFill>
                  <a:schemeClr val="tx1"/>
                </a:solidFill>
              </a:rPr>
              <a:t>stepe</a:t>
            </a:r>
          </a:p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Udaljenost od mora i reljefna izdvojenost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9176"/>
            <a:ext cx="521493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953001" y="3643314"/>
            <a:ext cx="1643063" cy="357187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Oaze</a:t>
            </a:r>
          </a:p>
        </p:txBody>
      </p:sp>
      <p:pic>
        <p:nvPicPr>
          <p:cNvPr id="9" name="Picture 6" descr="161_Vadi_Doan_(9).jpg (2272×170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714751"/>
            <a:ext cx="4214813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738313" y="6429375"/>
            <a:ext cx="1643062" cy="357188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Vadi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14751"/>
            <a:ext cx="2190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>
          <a:xfrm>
            <a:off x="4552951" y="3757614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1" y="3681413"/>
            <a:ext cx="216217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17"/>
          <p:cNvSpPr/>
          <p:nvPr/>
        </p:nvSpPr>
        <p:spPr>
          <a:xfrm>
            <a:off x="6238876" y="2928939"/>
            <a:ext cx="142875" cy="1428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1" y="3335338"/>
            <a:ext cx="4786313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8882063" y="6215063"/>
            <a:ext cx="1643062" cy="5715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dirty="0">
                <a:solidFill>
                  <a:schemeClr val="tx1"/>
                </a:solidFill>
              </a:rPr>
              <a:t>Pustinja oko Aralskog jezera</a:t>
            </a:r>
          </a:p>
        </p:txBody>
      </p:sp>
    </p:spTree>
    <p:extLst>
      <p:ext uri="{BB962C8B-B14F-4D97-AF65-F5344CB8AC3E}">
        <p14:creationId xmlns:p14="http://schemas.microsoft.com/office/powerpoint/2010/main" val="97034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47399E-6 L -0.20487 -6.47399E-6 " pathEditMode="relative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  <p:bldP spid="8" grpId="0" animBg="1"/>
      <p:bldP spid="8" grpId="1" animBg="1"/>
      <p:bldP spid="10" grpId="0" animBg="1"/>
      <p:bldP spid="10" grpId="1" animBg="1"/>
      <p:bldP spid="12" grpId="0" animBg="1"/>
      <p:bldP spid="18" grpId="0" animBg="1"/>
      <p:bldP spid="20" grpId="0" animBg="1"/>
      <p:bldP spid="2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938" y="12635"/>
            <a:ext cx="7658325" cy="684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2000250"/>
            <a:ext cx="3471863" cy="4857750"/>
          </a:xfrm>
        </p:spPr>
        <p:txBody>
          <a:bodyPr rtlCol="0">
            <a:normAutofit fontScale="92500" lnSpcReduction="20000"/>
          </a:bodyPr>
          <a:lstStyle/>
          <a:p>
            <a:pPr>
              <a:defRPr/>
            </a:pPr>
            <a:r>
              <a:rPr lang="hr-HR" b="1" dirty="0" smtClean="0"/>
              <a:t>Suha snježno-šumska</a:t>
            </a:r>
          </a:p>
          <a:p>
            <a:pPr>
              <a:defRPr/>
            </a:pPr>
            <a:r>
              <a:rPr lang="hr-HR" b="1" dirty="0" smtClean="0"/>
              <a:t>Umjerene klime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Sredozemna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Umjereno topla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Sinijska</a:t>
            </a:r>
          </a:p>
          <a:p>
            <a:pPr>
              <a:defRPr/>
            </a:pPr>
            <a:r>
              <a:rPr lang="hr-HR" b="1" dirty="0" smtClean="0"/>
              <a:t>Tropske klime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Prašumska</a:t>
            </a:r>
          </a:p>
          <a:p>
            <a:pPr>
              <a:buFontTx/>
              <a:buChar char="-"/>
              <a:defRPr/>
            </a:pPr>
            <a:r>
              <a:rPr lang="hr-HR" dirty="0" smtClean="0"/>
              <a:t>Savanska</a:t>
            </a:r>
          </a:p>
          <a:p>
            <a:pPr>
              <a:buNone/>
              <a:defRPr/>
            </a:pPr>
            <a:endParaRPr lang="hr-HR" dirty="0" smtClean="0"/>
          </a:p>
          <a:p>
            <a:pPr>
              <a:buNone/>
              <a:defRPr/>
            </a:pPr>
            <a:r>
              <a:rPr lang="hr-HR" dirty="0" smtClean="0">
                <a:sym typeface="Wingdings" pitchFamily="2" charset="2"/>
              </a:rPr>
              <a:t> Pod utjecajem toplih dijelova Indijskog i Tihog oceana</a:t>
            </a:r>
            <a:endParaRPr lang="hr-H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5539"/>
            <a:ext cx="8229600" cy="803275"/>
          </a:xfrm>
        </p:spPr>
        <p:txBody>
          <a:bodyPr/>
          <a:lstStyle/>
          <a:p>
            <a:pPr algn="l" eaLnBrk="1" hangingPunct="1"/>
            <a:r>
              <a:rPr lang="hr-HR" altLang="sr-Latn-RS" smtClean="0"/>
              <a:t>Topla primorja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1" y="1071564"/>
            <a:ext cx="5000625" cy="566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Callout 1 4"/>
          <p:cNvSpPr/>
          <p:nvPr/>
        </p:nvSpPr>
        <p:spPr>
          <a:xfrm>
            <a:off x="1666875" y="1143000"/>
            <a:ext cx="1500188" cy="1785938"/>
          </a:xfrm>
          <a:prstGeom prst="borderCallout1">
            <a:avLst>
              <a:gd name="adj1" fmla="val 22136"/>
              <a:gd name="adj2" fmla="val 99059"/>
              <a:gd name="adj3" fmla="val 67900"/>
              <a:gd name="adj4" fmla="val 35700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Suha snježno- šumska</a:t>
            </a:r>
          </a:p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Sjeverni Japan, S. Koreja, Mandžurija, sjev. dio Velike kineske ravnice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9024939" y="1143000"/>
            <a:ext cx="1500187" cy="1785938"/>
          </a:xfrm>
          <a:prstGeom prst="borderCallout1">
            <a:avLst>
              <a:gd name="adj1" fmla="val 50580"/>
              <a:gd name="adj2" fmla="val -1560"/>
              <a:gd name="adj3" fmla="val 125296"/>
              <a:gd name="adj4" fmla="val -10291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Umjereno topla klima</a:t>
            </a:r>
          </a:p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Jug Japana, jug Korejskog poluotoka, Velika kineska nizina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9018589" y="2967039"/>
            <a:ext cx="1500187" cy="1785937"/>
          </a:xfrm>
          <a:prstGeom prst="borderCallout1">
            <a:avLst>
              <a:gd name="adj1" fmla="val 50580"/>
              <a:gd name="adj2" fmla="val -1560"/>
              <a:gd name="adj3" fmla="val 38948"/>
              <a:gd name="adj4" fmla="val -133086"/>
            </a:avLst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 Sinijska klima</a:t>
            </a:r>
          </a:p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Suhe zime i topla ili vruća, kišovita ljeta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8164"/>
            <a:ext cx="4643438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3071814"/>
            <a:ext cx="242887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Callout 1 10"/>
          <p:cNvSpPr/>
          <p:nvPr/>
        </p:nvSpPr>
        <p:spPr>
          <a:xfrm>
            <a:off x="1738314" y="3000375"/>
            <a:ext cx="1500187" cy="1785938"/>
          </a:xfrm>
          <a:prstGeom prst="borderCallout1">
            <a:avLst>
              <a:gd name="adj1" fmla="val 22136"/>
              <a:gd name="adj2" fmla="val 99059"/>
              <a:gd name="adj3" fmla="val 54388"/>
              <a:gd name="adj4" fmla="val 283359"/>
            </a:avLst>
          </a:prstGeom>
          <a:solidFill>
            <a:srgbClr val="FF66CC"/>
          </a:solidFill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Savanska</a:t>
            </a:r>
          </a:p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Smjenjuju se dva godišnja doba – suha zima i kišno ljeto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9" y="3714750"/>
            <a:ext cx="20478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Callout 1 12"/>
          <p:cNvSpPr/>
          <p:nvPr/>
        </p:nvSpPr>
        <p:spPr>
          <a:xfrm>
            <a:off x="9024939" y="4857750"/>
            <a:ext cx="1500187" cy="2000250"/>
          </a:xfrm>
          <a:prstGeom prst="borderCallout1">
            <a:avLst>
              <a:gd name="adj1" fmla="val 15736"/>
              <a:gd name="adj2" fmla="val 12"/>
              <a:gd name="adj3" fmla="val 2173"/>
              <a:gd name="adj4" fmla="val -107750"/>
            </a:avLst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b="1" dirty="0">
                <a:solidFill>
                  <a:schemeClr val="tx1"/>
                </a:solidFill>
              </a:rPr>
              <a:t>Prašumska</a:t>
            </a:r>
          </a:p>
          <a:p>
            <a:pPr algn="ctr">
              <a:defRPr/>
            </a:pPr>
            <a:r>
              <a:rPr lang="hr-HR" sz="1600" dirty="0">
                <a:solidFill>
                  <a:schemeClr val="tx1"/>
                </a:solidFill>
              </a:rPr>
              <a:t>Dekan, Šri Lanka, obalni dijelovi Indokine, Malajski poluotok, Malajsko otočje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0950"/>
            <a:ext cx="22479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143001"/>
            <a:ext cx="5572125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3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6.47399E-6 L -0.20487 -6.47399E-6 " pathEditMode="relative" ptsTypes="AA">
                                      <p:cBhvr>
                                        <p:cTn id="8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  <p:bldP spid="2" grpId="0"/>
      <p:bldP spid="5" grpId="0" animBg="1"/>
      <p:bldP spid="6" grpId="0" animBg="1"/>
      <p:bldP spid="7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125538"/>
            <a:ext cx="8229600" cy="6604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hr-HR" dirty="0" smtClean="0"/>
              <a:t>Monsuni</a:t>
            </a:r>
            <a:endParaRPr lang="hr-HR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738314" y="1928813"/>
            <a:ext cx="8929687" cy="4197350"/>
          </a:xfrm>
        </p:spPr>
        <p:txBody>
          <a:bodyPr/>
          <a:lstStyle/>
          <a:p>
            <a:pPr eaLnBrk="1" hangingPunct="1"/>
            <a:r>
              <a:rPr lang="hr-HR" altLang="sr-Latn-RS"/>
              <a:t>Ljeti pušu s mora – vlažni;     zimi pušu s kopna – suhi.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00313"/>
            <a:ext cx="8882063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381500" y="2571750"/>
            <a:ext cx="123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>
                <a:latin typeface="Calibri" panose="020F0502020204030204" pitchFamily="34" charset="0"/>
              </a:rPr>
              <a:t>Ugrijavanje</a:t>
            </a:r>
          </a:p>
        </p:txBody>
      </p:sp>
      <p:sp>
        <p:nvSpPr>
          <p:cNvPr id="6" name="Oval 5"/>
          <p:cNvSpPr/>
          <p:nvPr/>
        </p:nvSpPr>
        <p:spPr>
          <a:xfrm>
            <a:off x="4595814" y="3000375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7" name="Oval 6"/>
          <p:cNvSpPr/>
          <p:nvPr/>
        </p:nvSpPr>
        <p:spPr>
          <a:xfrm>
            <a:off x="1809751" y="5786438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310314" y="2500314"/>
            <a:ext cx="102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hr-HR" altLang="sr-Latn-RS">
                <a:latin typeface="Calibri" panose="020F0502020204030204" pitchFamily="34" charset="0"/>
              </a:rPr>
              <a:t>Hlađenje</a:t>
            </a:r>
          </a:p>
        </p:txBody>
      </p:sp>
      <p:sp>
        <p:nvSpPr>
          <p:cNvPr id="9" name="Oval 8"/>
          <p:cNvSpPr/>
          <p:nvPr/>
        </p:nvSpPr>
        <p:spPr>
          <a:xfrm>
            <a:off x="8096251" y="3286125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Oval 9"/>
          <p:cNvSpPr/>
          <p:nvPr/>
        </p:nvSpPr>
        <p:spPr>
          <a:xfrm>
            <a:off x="6310314" y="5786438"/>
            <a:ext cx="714375" cy="5715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>
                <a:solidFill>
                  <a:schemeClr val="tx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80529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413</Words>
  <Application>Microsoft Office PowerPoint</Application>
  <PresentationFormat>Široki zaslon</PresentationFormat>
  <Paragraphs>83</Paragraphs>
  <Slides>15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Nunito</vt:lpstr>
      <vt:lpstr>Wingdings</vt:lpstr>
      <vt:lpstr>Tema sustava Office</vt:lpstr>
      <vt:lpstr>PowerPoint prezentacija</vt:lpstr>
      <vt:lpstr>PowerPoint prezentacija</vt:lpstr>
      <vt:lpstr>Rasprostranjenost glavnih tipova klime</vt:lpstr>
      <vt:lpstr>Hladni sjever </vt:lpstr>
      <vt:lpstr>PowerPoint prezentacija</vt:lpstr>
      <vt:lpstr>Sušna  unutrašnjost</vt:lpstr>
      <vt:lpstr>PowerPoint prezentacija</vt:lpstr>
      <vt:lpstr>Topla primorja</vt:lpstr>
      <vt:lpstr>Monsuni</vt:lpstr>
      <vt:lpstr>PowerPoint prezentacija</vt:lpstr>
      <vt:lpstr>PowerPoint prezentacija</vt:lpstr>
      <vt:lpstr>Slike prikazuju 3 klimatska dijagrama. Od ponuđenih vrsta klima i biljnih zajednica pridružite klimatskom dijagramu klimu koju prikazuje i biljnu zajednicu navedene klime. Vrste klima: klima tundre, snježno-šumska, sinijska, pustinjska, sredozemna, umjereno topla, stepska, savanska, prašumska. Biljne zajednice: tundra, tajga, stepa, savana, listopadna šuma, tropska kišna šuma. </vt:lpstr>
      <vt:lpstr>Na odgovarajuće mjesto upišite oznake za visoki i niski tlak</vt:lpstr>
      <vt:lpstr>PowerPoint prezentacija</vt:lpstr>
      <vt:lpstr>Što prikazuje fotografija?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11</cp:revision>
  <dcterms:created xsi:type="dcterms:W3CDTF">2021-04-28T15:27:37Z</dcterms:created>
  <dcterms:modified xsi:type="dcterms:W3CDTF">2021-05-10T19:51:07Z</dcterms:modified>
</cp:coreProperties>
</file>